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45BE28D-9893-44C6-93BD-EE7E352C2F2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5BE28D-9893-44C6-93BD-EE7E352C2F2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5BE28D-9893-44C6-93BD-EE7E352C2F2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13024E1-D1F1-4D3B-B54E-CB146208230F}" type="datetimeFigureOut">
              <a:rPr lang="fr-FR" smtClean="0"/>
              <a:pPr/>
              <a:t>10/04/2020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45BE28D-9893-44C6-93BD-EE7E352C2F2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3024E1-D1F1-4D3B-B54E-CB146208230F}" type="datetimeFigureOut">
              <a:rPr lang="fr-FR" smtClean="0"/>
              <a:pPr/>
              <a:t>10/04/2020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5BE28D-9893-44C6-93BD-EE7E352C2F2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C:\Documents and Settings\Administrateur\Bureau\11137167_588952731207658_7773372494578170345_n.jpg"/>
          <p:cNvPicPr>
            <a:picLocks noChangeAspect="1" noChangeArrowheads="1"/>
          </p:cNvPicPr>
          <p:nvPr/>
        </p:nvPicPr>
        <p:blipFill>
          <a:blip r:embed="rId2"/>
          <a:srcRect/>
          <a:stretch>
            <a:fillRect/>
          </a:stretch>
        </p:blipFill>
        <p:spPr bwMode="auto">
          <a:xfrm>
            <a:off x="214282" y="249226"/>
            <a:ext cx="1857387" cy="1893890"/>
          </a:xfrm>
          <a:prstGeom prst="rect">
            <a:avLst/>
          </a:prstGeom>
          <a:noFill/>
          <a:ln w="9525">
            <a:noFill/>
            <a:miter lim="800000"/>
            <a:headEnd/>
            <a:tailEnd/>
          </a:ln>
        </p:spPr>
      </p:pic>
      <p:sp>
        <p:nvSpPr>
          <p:cNvPr id="5" name="Rectangle 4"/>
          <p:cNvSpPr/>
          <p:nvPr/>
        </p:nvSpPr>
        <p:spPr>
          <a:xfrm>
            <a:off x="2428860" y="642918"/>
            <a:ext cx="6033255" cy="461665"/>
          </a:xfrm>
          <a:prstGeom prst="rect">
            <a:avLst/>
          </a:prstGeom>
        </p:spPr>
        <p:txBody>
          <a:bodyPr wrap="none">
            <a:spAutoFit/>
          </a:bodyPr>
          <a:lstStyle/>
          <a:p>
            <a:r>
              <a:rPr lang="fr-FR" sz="2400" b="1" dirty="0" smtClean="0">
                <a:latin typeface="Times New Roman" pitchFamily="18" charset="0"/>
                <a:cs typeface="Times New Roman" pitchFamily="18" charset="0"/>
              </a:rPr>
              <a:t>Université des Frères </a:t>
            </a:r>
            <a:r>
              <a:rPr lang="fr-FR" sz="2400" b="1" dirty="0" err="1" smtClean="0">
                <a:latin typeface="Times New Roman" pitchFamily="18" charset="0"/>
                <a:cs typeface="Times New Roman" pitchFamily="18" charset="0"/>
              </a:rPr>
              <a:t>Mentouri</a:t>
            </a:r>
            <a:r>
              <a:rPr lang="fr-FR" sz="2400" b="1" dirty="0" smtClean="0">
                <a:latin typeface="Times New Roman" pitchFamily="18" charset="0"/>
                <a:cs typeface="Times New Roman" pitchFamily="18" charset="0"/>
              </a:rPr>
              <a:t> Constantine </a:t>
            </a:r>
            <a:endParaRPr lang="fr-FR" sz="2400" b="1" dirty="0">
              <a:latin typeface="Times New Roman" pitchFamily="18" charset="0"/>
              <a:cs typeface="Times New Roman" pitchFamily="18" charset="0"/>
            </a:endParaRPr>
          </a:p>
        </p:txBody>
      </p:sp>
      <p:sp>
        <p:nvSpPr>
          <p:cNvPr id="6" name="Rectangle 5"/>
          <p:cNvSpPr/>
          <p:nvPr/>
        </p:nvSpPr>
        <p:spPr>
          <a:xfrm>
            <a:off x="2486716" y="1571612"/>
            <a:ext cx="4585614" cy="369332"/>
          </a:xfrm>
          <a:prstGeom prst="rect">
            <a:avLst/>
          </a:prstGeom>
        </p:spPr>
        <p:txBody>
          <a:bodyPr wrap="none">
            <a:spAutoFit/>
          </a:bodyPr>
          <a:lstStyle/>
          <a:p>
            <a:r>
              <a:rPr lang="fr-FR" b="1" dirty="0" smtClean="0">
                <a:latin typeface="Times New Roman" pitchFamily="18" charset="0"/>
                <a:cs typeface="Times New Roman" pitchFamily="18" charset="0"/>
              </a:rPr>
              <a:t>Faculté des Sciences de la Nature et de la Vie</a:t>
            </a:r>
            <a:endParaRPr lang="fr-FR" b="1" dirty="0">
              <a:latin typeface="Times New Roman" pitchFamily="18" charset="0"/>
              <a:cs typeface="Times New Roman" pitchFamily="18" charset="0"/>
            </a:endParaRPr>
          </a:p>
        </p:txBody>
      </p:sp>
      <p:sp>
        <p:nvSpPr>
          <p:cNvPr id="7" name="Rectangle 6"/>
          <p:cNvSpPr/>
          <p:nvPr/>
        </p:nvSpPr>
        <p:spPr>
          <a:xfrm>
            <a:off x="2000232" y="2500306"/>
            <a:ext cx="5572148" cy="369332"/>
          </a:xfrm>
          <a:prstGeom prst="rect">
            <a:avLst/>
          </a:prstGeom>
        </p:spPr>
        <p:txBody>
          <a:bodyPr wrap="square">
            <a:spAutoFit/>
          </a:bodyPr>
          <a:lstStyle/>
          <a:p>
            <a:r>
              <a:rPr lang="fr-FR" b="1" dirty="0" smtClean="0">
                <a:latin typeface="Times New Roman" pitchFamily="18" charset="0"/>
                <a:cs typeface="Times New Roman" pitchFamily="18" charset="0"/>
              </a:rPr>
              <a:t>Département du tronc commun ; 1 ère  année LMD</a:t>
            </a:r>
            <a:endParaRPr lang="fr-FR" b="1" dirty="0">
              <a:latin typeface="Times New Roman" pitchFamily="18" charset="0"/>
              <a:cs typeface="Times New Roman" pitchFamily="18" charset="0"/>
            </a:endParaRPr>
          </a:p>
        </p:txBody>
      </p:sp>
      <p:sp>
        <p:nvSpPr>
          <p:cNvPr id="8" name="Rectangle 7"/>
          <p:cNvSpPr/>
          <p:nvPr/>
        </p:nvSpPr>
        <p:spPr>
          <a:xfrm>
            <a:off x="1000100" y="3345420"/>
            <a:ext cx="5857900" cy="369332"/>
          </a:xfrm>
          <a:prstGeom prst="rect">
            <a:avLst/>
          </a:prstGeom>
        </p:spPr>
        <p:txBody>
          <a:bodyPr wrap="square">
            <a:spAutoFit/>
          </a:bodyPr>
          <a:lstStyle/>
          <a:p>
            <a:r>
              <a:rPr lang="fr-FR" b="1" dirty="0" smtClean="0">
                <a:latin typeface="Times New Roman" pitchFamily="18" charset="0"/>
                <a:cs typeface="Times New Roman" pitchFamily="18" charset="0"/>
              </a:rPr>
              <a:t>Module : Sciences de la vie et impacts socio-économiques </a:t>
            </a:r>
            <a:endParaRPr lang="fr-FR" b="1" dirty="0">
              <a:latin typeface="Times New Roman" pitchFamily="18" charset="0"/>
              <a:cs typeface="Times New Roman" pitchFamily="18" charset="0"/>
            </a:endParaRPr>
          </a:p>
        </p:txBody>
      </p:sp>
      <p:sp>
        <p:nvSpPr>
          <p:cNvPr id="9" name="Rectangle 8"/>
          <p:cNvSpPr/>
          <p:nvPr/>
        </p:nvSpPr>
        <p:spPr>
          <a:xfrm>
            <a:off x="357158" y="4488428"/>
            <a:ext cx="7378045" cy="1200329"/>
          </a:xfrm>
          <a:prstGeom prst="rect">
            <a:avLst/>
          </a:prstGeom>
        </p:spPr>
        <p:txBody>
          <a:bodyPr wrap="none">
            <a:spAutoFit/>
          </a:bodyPr>
          <a:lstStyle/>
          <a:p>
            <a:r>
              <a:rPr lang="fr-FR" b="1" dirty="0" smtClean="0">
                <a:latin typeface="Times New Roman" pitchFamily="18" charset="0"/>
                <a:cs typeface="Times New Roman" pitchFamily="18" charset="0"/>
              </a:rPr>
              <a:t>                                                     Chapitre 4 : </a:t>
            </a:r>
          </a:p>
          <a:p>
            <a:endParaRPr lang="fr-FR" b="1" dirty="0" smtClean="0">
              <a:latin typeface="Times New Roman" pitchFamily="18" charset="0"/>
              <a:cs typeface="Times New Roman" pitchFamily="18" charset="0"/>
            </a:endParaRPr>
          </a:p>
          <a:p>
            <a:r>
              <a:rPr lang="fr-FR" b="1" dirty="0" smtClean="0"/>
              <a:t>Intérêt </a:t>
            </a:r>
            <a:r>
              <a:rPr lang="fr-FR" b="1" dirty="0"/>
              <a:t>de la biologie dans le diagnostic des maladies animales et végétales.</a:t>
            </a:r>
            <a:endParaRPr lang="fr-FR" dirty="0"/>
          </a:p>
          <a:p>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017256"/>
            <a:ext cx="3428992" cy="789565"/>
          </a:xfrm>
          <a:prstGeom prst="rect">
            <a:avLst/>
          </a:prstGeom>
          <a:noFill/>
          <a:ln w="9525">
            <a:noFill/>
            <a:miter lim="800000"/>
            <a:headEnd/>
            <a:tailEnd/>
          </a:ln>
          <a:effectLst/>
        </p:spPr>
        <p:txBody>
          <a:bodyPr vert="horz" wrap="square" lIns="91440" tIns="155526" rIns="91440" bIns="7776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6-3 Variétés résistantes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42844" y="1639661"/>
            <a:ext cx="6429420" cy="369332"/>
          </a:xfrm>
          <a:prstGeom prst="rect">
            <a:avLst/>
          </a:prstGeom>
        </p:spPr>
        <p:txBody>
          <a:bodyPr wrap="square">
            <a:spAutoFit/>
          </a:bodyPr>
          <a:lstStyle/>
          <a:p>
            <a:r>
              <a:rPr lang="fr-FR" dirty="0">
                <a:latin typeface="Times New Roman" pitchFamily="18" charset="0"/>
                <a:cs typeface="Times New Roman" pitchFamily="18" charset="0"/>
              </a:rPr>
              <a:t>La notion de « plante malade» est difficile à définir</a:t>
            </a:r>
          </a:p>
        </p:txBody>
      </p:sp>
      <p:sp>
        <p:nvSpPr>
          <p:cNvPr id="4" name="Rectangle 3"/>
          <p:cNvSpPr/>
          <p:nvPr/>
        </p:nvSpPr>
        <p:spPr>
          <a:xfrm>
            <a:off x="142844" y="2143116"/>
            <a:ext cx="8501122" cy="923330"/>
          </a:xfrm>
          <a:prstGeom prst="rect">
            <a:avLst/>
          </a:prstGeom>
        </p:spPr>
        <p:txBody>
          <a:bodyPr wrap="square">
            <a:spAutoFit/>
          </a:bodyPr>
          <a:lstStyle/>
          <a:p>
            <a:r>
              <a:rPr lang="fr-FR" b="1" dirty="0">
                <a:latin typeface="Times New Roman" pitchFamily="18" charset="0"/>
                <a:cs typeface="Times New Roman" pitchFamily="18" charset="0"/>
              </a:rPr>
              <a:t>La lutte génétique</a:t>
            </a:r>
            <a:r>
              <a:rPr lang="fr-FR" dirty="0">
                <a:latin typeface="Times New Roman" pitchFamily="18" charset="0"/>
                <a:cs typeface="Times New Roman" pitchFamily="18" charset="0"/>
              </a:rPr>
              <a:t> consiste à développer de nouvelles variétés résistantes par sélection, en faisant appel notamment à des caractères de résistance dits </a:t>
            </a:r>
            <a:r>
              <a:rPr lang="fr-FR" b="1" dirty="0">
                <a:latin typeface="Times New Roman" pitchFamily="18" charset="0"/>
                <a:cs typeface="Times New Roman" pitchFamily="18" charset="0"/>
              </a:rPr>
              <a:t>quantitatifs</a:t>
            </a:r>
            <a:r>
              <a:rPr lang="fr-FR" dirty="0">
                <a:latin typeface="Times New Roman" pitchFamily="18" charset="0"/>
                <a:cs typeface="Times New Roman" pitchFamily="18" charset="0"/>
              </a:rPr>
              <a:t>, qui ralentissent le développement du parasite sans l’empêcher totalement. </a:t>
            </a:r>
          </a:p>
        </p:txBody>
      </p:sp>
      <p:sp>
        <p:nvSpPr>
          <p:cNvPr id="5" name="Rectangle 4"/>
          <p:cNvSpPr/>
          <p:nvPr/>
        </p:nvSpPr>
        <p:spPr>
          <a:xfrm>
            <a:off x="214282" y="3148612"/>
            <a:ext cx="8358246" cy="923330"/>
          </a:xfrm>
          <a:prstGeom prst="rect">
            <a:avLst/>
          </a:prstGeom>
        </p:spPr>
        <p:txBody>
          <a:bodyPr wrap="square">
            <a:spAutoFit/>
          </a:bodyPr>
          <a:lstStyle/>
          <a:p>
            <a:r>
              <a:rPr lang="fr-FR" dirty="0"/>
              <a:t>les recherches portent actuellement sur la meilleure manière d’utiliser les caractères de résistance génétique, en se fondant sur la notion centrale de </a:t>
            </a:r>
            <a:r>
              <a:rPr lang="fr-FR" b="1" dirty="0"/>
              <a:t>diversité fonctionnelle</a:t>
            </a:r>
            <a:r>
              <a:rPr lang="fr-FR" dirty="0"/>
              <a:t>.</a:t>
            </a:r>
          </a:p>
        </p:txBody>
      </p:sp>
      <p:sp>
        <p:nvSpPr>
          <p:cNvPr id="6" name="Rectangle 5"/>
          <p:cNvSpPr/>
          <p:nvPr/>
        </p:nvSpPr>
        <p:spPr>
          <a:xfrm>
            <a:off x="142844" y="4202676"/>
            <a:ext cx="2512226" cy="369332"/>
          </a:xfrm>
          <a:prstGeom prst="rect">
            <a:avLst/>
          </a:prstGeom>
        </p:spPr>
        <p:txBody>
          <a:bodyPr wrap="none">
            <a:spAutoFit/>
          </a:bodyPr>
          <a:lstStyle/>
          <a:p>
            <a:r>
              <a:rPr lang="fr-FR" b="1" dirty="0">
                <a:latin typeface="Times New Roman" pitchFamily="18" charset="0"/>
                <a:cs typeface="Times New Roman" pitchFamily="18" charset="0"/>
              </a:rPr>
              <a:t>6-4 Mélange de variétés</a:t>
            </a:r>
            <a:endParaRPr lang="fr-FR" dirty="0">
              <a:latin typeface="Times New Roman" pitchFamily="18" charset="0"/>
              <a:cs typeface="Times New Roman" pitchFamily="18" charset="0"/>
            </a:endParaRPr>
          </a:p>
        </p:txBody>
      </p:sp>
      <p:sp>
        <p:nvSpPr>
          <p:cNvPr id="7" name="Rectangle 6"/>
          <p:cNvSpPr/>
          <p:nvPr/>
        </p:nvSpPr>
        <p:spPr>
          <a:xfrm>
            <a:off x="214282" y="4586125"/>
            <a:ext cx="8429684" cy="1200329"/>
          </a:xfrm>
          <a:prstGeom prst="rect">
            <a:avLst/>
          </a:prstGeom>
        </p:spPr>
        <p:txBody>
          <a:bodyPr wrap="square">
            <a:spAutoFit/>
          </a:bodyPr>
          <a:lstStyle/>
          <a:p>
            <a:r>
              <a:rPr lang="fr-FR" dirty="0"/>
              <a:t>Le simple fait de mélanger trois ou quatre variétés pourvues de facteurs de résistance différents oppose aux épidémies une résistance très efficace, qui résulte non pas d’un gène particulier mais d’un </a:t>
            </a:r>
            <a:r>
              <a:rPr lang="fr-FR" b="1" dirty="0"/>
              <a:t>effet de dilution des propagules du parasite</a:t>
            </a:r>
            <a:r>
              <a:rPr lang="fr-FR" dirty="0"/>
              <a:t>, qui ne trouvent une plante sensible que dans un cas sur trois ou quatre. </a:t>
            </a:r>
          </a:p>
        </p:txBody>
      </p:sp>
      <p:sp>
        <p:nvSpPr>
          <p:cNvPr id="8" name="Rectangle 7"/>
          <p:cNvSpPr/>
          <p:nvPr/>
        </p:nvSpPr>
        <p:spPr>
          <a:xfrm>
            <a:off x="3286132" y="5774312"/>
            <a:ext cx="2357438" cy="369332"/>
          </a:xfrm>
          <a:prstGeom prst="rect">
            <a:avLst/>
          </a:prstGeom>
        </p:spPr>
        <p:txBody>
          <a:bodyPr wrap="square">
            <a:spAutoFit/>
          </a:bodyPr>
          <a:lstStyle/>
          <a:p>
            <a:pPr lvl="0" fontAlgn="base">
              <a:spcBef>
                <a:spcPct val="0"/>
              </a:spcBef>
              <a:spcAft>
                <a:spcPct val="0"/>
              </a:spcAf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Fin du Chapitre </a:t>
            </a:r>
          </a:p>
        </p:txBody>
      </p:sp>
      <p:sp>
        <p:nvSpPr>
          <p:cNvPr id="9" name="Rectangle 8"/>
          <p:cNvSpPr/>
          <p:nvPr/>
        </p:nvSpPr>
        <p:spPr>
          <a:xfrm>
            <a:off x="2286000" y="6215082"/>
            <a:ext cx="5786462" cy="369332"/>
          </a:xfrm>
          <a:prstGeom prst="rect">
            <a:avLst/>
          </a:prstGeom>
        </p:spPr>
        <p:txBody>
          <a:bodyPr wrap="square">
            <a:spAutoFit/>
          </a:bodyPr>
          <a:lstStyle/>
          <a:p>
            <a:r>
              <a:rPr lang="fr-FR" b="1" dirty="0" smtClean="0"/>
              <a:t>Responsables du module : Dr. </a:t>
            </a:r>
            <a:r>
              <a:rPr lang="fr-FR" b="1" dirty="0" err="1" smtClean="0"/>
              <a:t>Tebbani</a:t>
            </a:r>
            <a:r>
              <a:rPr lang="fr-FR" b="1" dirty="0" smtClean="0"/>
              <a:t> </a:t>
            </a:r>
            <a:r>
              <a:rPr lang="fr-FR" b="1" dirty="0" err="1" smtClean="0"/>
              <a:t>Fethi</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59404"/>
            <a:ext cx="8429684" cy="369332"/>
          </a:xfrm>
          <a:prstGeom prst="rect">
            <a:avLst/>
          </a:prstGeom>
        </p:spPr>
        <p:txBody>
          <a:bodyPr wrap="square">
            <a:spAutoFit/>
          </a:bodyPr>
          <a:lstStyle/>
          <a:p>
            <a:r>
              <a:rPr lang="fr-FR" b="1" dirty="0">
                <a:latin typeface="Times New Roman" pitchFamily="18" charset="0"/>
                <a:cs typeface="Times New Roman" pitchFamily="18" charset="0"/>
              </a:rPr>
              <a:t>Intérêt de la biologie dans le diagnostic des maladies animales et végétales</a:t>
            </a:r>
            <a:endParaRPr lang="fr-FR" dirty="0">
              <a:latin typeface="Times New Roman" pitchFamily="18" charset="0"/>
              <a:cs typeface="Times New Roman" pitchFamily="18" charset="0"/>
            </a:endParaRPr>
          </a:p>
        </p:txBody>
      </p:sp>
      <p:sp>
        <p:nvSpPr>
          <p:cNvPr id="1025" name="Rectangle 1"/>
          <p:cNvSpPr>
            <a:spLocks noChangeArrowheads="1"/>
          </p:cNvSpPr>
          <p:nvPr/>
        </p:nvSpPr>
        <p:spPr bwMode="auto">
          <a:xfrm>
            <a:off x="0" y="1643050"/>
            <a:ext cx="321467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Parasites et pesticides</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0" y="2071678"/>
            <a:ext cx="807246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problèmes sanitaires liés au développement épidémique de parasites sont probablement apparus dès la naissance de l’agriculture, au Néolithique (</a:t>
            </a:r>
            <a:r>
              <a:rPr kumimoji="0" lang="fr-FR"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Zadoks</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1982, </a:t>
            </a:r>
            <a:r>
              <a:rPr kumimoji="0" lang="fr-FR"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Stukenbrock</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 al., 2007).</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71406" y="3143248"/>
            <a:ext cx="1499128" cy="369332"/>
          </a:xfrm>
          <a:prstGeom prst="rect">
            <a:avLst/>
          </a:prstGeom>
        </p:spPr>
        <p:txBody>
          <a:bodyPr wrap="none">
            <a:spAutoFit/>
          </a:bodyPr>
          <a:lstStyle/>
          <a:p>
            <a:r>
              <a:rPr lang="fr-FR" b="1" dirty="0">
                <a:latin typeface="Times New Roman" pitchFamily="18" charset="0"/>
                <a:cs typeface="Times New Roman" pitchFamily="18" charset="0"/>
              </a:rPr>
              <a:t>2- REPÈRES</a:t>
            </a:r>
            <a:endParaRPr lang="fr-FR" dirty="0">
              <a:latin typeface="Times New Roman" pitchFamily="18" charset="0"/>
              <a:cs typeface="Times New Roman" pitchFamily="18" charset="0"/>
            </a:endParaRPr>
          </a:p>
        </p:txBody>
      </p:sp>
      <p:sp>
        <p:nvSpPr>
          <p:cNvPr id="6" name="Rectangle 5"/>
          <p:cNvSpPr/>
          <p:nvPr/>
        </p:nvSpPr>
        <p:spPr>
          <a:xfrm>
            <a:off x="71406" y="3603500"/>
            <a:ext cx="8286808" cy="923330"/>
          </a:xfrm>
          <a:prstGeom prst="rect">
            <a:avLst/>
          </a:prstGeom>
        </p:spPr>
        <p:txBody>
          <a:bodyPr wrap="square">
            <a:spAutoFit/>
          </a:bodyPr>
          <a:lstStyle/>
          <a:p>
            <a:r>
              <a:rPr lang="fr-FR" dirty="0">
                <a:latin typeface="Times New Roman" pitchFamily="18" charset="0"/>
                <a:cs typeface="Times New Roman" pitchFamily="18" charset="0"/>
              </a:rPr>
              <a:t>Depuis toujours, l’homme s’est employé à lutter contre les maladies qui ravagent ses cultures ou déciment son cheptel, en fondant son action sur la perception qu’il avait de l’origine et de la transmission de ces </a:t>
            </a:r>
            <a:r>
              <a:rPr lang="fr-FR" dirty="0" smtClean="0">
                <a:latin typeface="Times New Roman" pitchFamily="18" charset="0"/>
                <a:cs typeface="Times New Roman" pitchFamily="18" charset="0"/>
              </a:rPr>
              <a:t>maladies. </a:t>
            </a:r>
            <a:endParaRPr lang="fr-FR" dirty="0">
              <a:latin typeface="Times New Roman" pitchFamily="18" charset="0"/>
              <a:cs typeface="Times New Roman" pitchFamily="18" charset="0"/>
            </a:endParaRPr>
          </a:p>
        </p:txBody>
      </p:sp>
      <p:sp>
        <p:nvSpPr>
          <p:cNvPr id="1027" name="Rectangle 3"/>
          <p:cNvSpPr>
            <a:spLocks noChangeArrowheads="1"/>
          </p:cNvSpPr>
          <p:nvPr/>
        </p:nvSpPr>
        <p:spPr bwMode="auto">
          <a:xfrm>
            <a:off x="0" y="4543436"/>
            <a:ext cx="864396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L’épidémiologie</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structuré et formalisé progressivement des modes d’approche et d’étude de la transmission des maladies, en empruntant, tout en les adaptant, des méthodes à l’épidémiologie humaine, à </a:t>
            </a: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l’écologie</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 aux </a:t>
            </a: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sciences mathématiques</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0" y="5543568"/>
            <a:ext cx="871540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fr-FR" dirty="0" smtClean="0">
                <a:latin typeface="Times New Roman" pitchFamily="18" charset="0"/>
                <a:ea typeface="Calibri" pitchFamily="34" charset="0"/>
                <a:cs typeface="Times New Roman" pitchFamily="18" charset="0"/>
              </a:rPr>
              <a:t>Le développement rapide de l’épidémiologie dans le domaine animal et végétal au cours des derniers années été  possible grâce au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développement de l’informatique</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 puissance de calcul des ordinateurs</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 des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bibliothèques </a:t>
            </a:r>
            <a:r>
              <a:rPr kumimoji="0" lang="fr-FR"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de logiciels</a:t>
            </a:r>
            <a:r>
              <a:rPr kumimoji="0" lang="fr-FR"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fr-FR"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071546"/>
            <a:ext cx="8001056" cy="646331"/>
          </a:xfrm>
          <a:prstGeom prst="rect">
            <a:avLst/>
          </a:prstGeom>
        </p:spPr>
        <p:txBody>
          <a:bodyPr wrap="square">
            <a:spAutoFit/>
          </a:bodyPr>
          <a:lstStyle/>
          <a:p>
            <a:r>
              <a:rPr lang="fr-FR" b="1" dirty="0" smtClean="0">
                <a:solidFill>
                  <a:srgbClr val="FF0000"/>
                </a:solidFill>
                <a:latin typeface="Times New Roman" pitchFamily="18" charset="0"/>
                <a:cs typeface="Times New Roman" pitchFamily="18" charset="0"/>
              </a:rPr>
              <a:t>RQ</a:t>
            </a:r>
            <a:r>
              <a:rPr lang="fr-FR" dirty="0" smtClean="0">
                <a:latin typeface="Times New Roman" pitchFamily="18" charset="0"/>
                <a:cs typeface="Times New Roman" pitchFamily="18" charset="0"/>
              </a:rPr>
              <a:t>/ Comparés </a:t>
            </a:r>
            <a:r>
              <a:rPr lang="fr-FR" dirty="0">
                <a:latin typeface="Times New Roman" pitchFamily="18" charset="0"/>
                <a:cs typeface="Times New Roman" pitchFamily="18" charset="0"/>
              </a:rPr>
              <a:t>aux </a:t>
            </a:r>
            <a:r>
              <a:rPr lang="fr-FR" b="1" dirty="0">
                <a:solidFill>
                  <a:srgbClr val="FF0000"/>
                </a:solidFill>
                <a:latin typeface="Times New Roman" pitchFamily="18" charset="0"/>
                <a:cs typeface="Times New Roman" pitchFamily="18" charset="0"/>
              </a:rPr>
              <a:t>écosystème</a:t>
            </a:r>
            <a:r>
              <a:rPr lang="fr-FR" b="1" dirty="0">
                <a:latin typeface="Times New Roman" pitchFamily="18" charset="0"/>
                <a:cs typeface="Times New Roman" pitchFamily="18" charset="0"/>
              </a:rPr>
              <a:t>s</a:t>
            </a:r>
            <a:r>
              <a:rPr lang="fr-FR" dirty="0">
                <a:latin typeface="Times New Roman" pitchFamily="18" charset="0"/>
                <a:cs typeface="Times New Roman" pitchFamily="18" charset="0"/>
              </a:rPr>
              <a:t> naturels, </a:t>
            </a:r>
            <a:r>
              <a:rPr lang="fr-FR" b="1" dirty="0">
                <a:solidFill>
                  <a:srgbClr val="FF0000"/>
                </a:solidFill>
                <a:latin typeface="Times New Roman" pitchFamily="18" charset="0"/>
                <a:cs typeface="Times New Roman" pitchFamily="18" charset="0"/>
              </a:rPr>
              <a:t>les </a:t>
            </a:r>
            <a:r>
              <a:rPr lang="fr-FR" b="1" dirty="0" err="1">
                <a:solidFill>
                  <a:srgbClr val="FF0000"/>
                </a:solidFill>
                <a:latin typeface="Times New Roman" pitchFamily="18" charset="0"/>
                <a:cs typeface="Times New Roman" pitchFamily="18" charset="0"/>
              </a:rPr>
              <a:t>agrosystèmes</a:t>
            </a:r>
            <a:r>
              <a:rPr lang="fr-FR" dirty="0">
                <a:solidFill>
                  <a:srgbClr val="FF0000"/>
                </a:solidFill>
                <a:latin typeface="Times New Roman" pitchFamily="18" charset="0"/>
                <a:cs typeface="Times New Roman" pitchFamily="18" charset="0"/>
              </a:rPr>
              <a:t> </a:t>
            </a:r>
            <a:r>
              <a:rPr lang="fr-FR" dirty="0">
                <a:latin typeface="Times New Roman" pitchFamily="18" charset="0"/>
                <a:cs typeface="Times New Roman" pitchFamily="18" charset="0"/>
              </a:rPr>
              <a:t>offrent en effet des conditions très favorables à la propagation des parasites.</a:t>
            </a:r>
          </a:p>
        </p:txBody>
      </p:sp>
      <p:sp>
        <p:nvSpPr>
          <p:cNvPr id="3" name="Rectangle 2"/>
          <p:cNvSpPr/>
          <p:nvPr/>
        </p:nvSpPr>
        <p:spPr>
          <a:xfrm>
            <a:off x="142844" y="1720840"/>
            <a:ext cx="8786874" cy="1200329"/>
          </a:xfrm>
          <a:prstGeom prst="rect">
            <a:avLst/>
          </a:prstGeom>
        </p:spPr>
        <p:txBody>
          <a:bodyPr wrap="square">
            <a:spAutoFit/>
          </a:bodyPr>
          <a:lstStyle/>
          <a:p>
            <a:r>
              <a:rPr lang="fr-FR" dirty="0">
                <a:latin typeface="Times New Roman" pitchFamily="18" charset="0"/>
                <a:cs typeface="Times New Roman" pitchFamily="18" charset="0"/>
              </a:rPr>
              <a:t>Les progrès de l’agriculture ont facilité le </a:t>
            </a:r>
            <a:r>
              <a:rPr lang="fr-FR" b="1" dirty="0">
                <a:latin typeface="Times New Roman" pitchFamily="18" charset="0"/>
                <a:cs typeface="Times New Roman" pitchFamily="18" charset="0"/>
              </a:rPr>
              <a:t>développement des maladies parasitaires</a:t>
            </a:r>
            <a:endParaRPr lang="fr-FR" dirty="0">
              <a:latin typeface="Times New Roman" pitchFamily="18" charset="0"/>
              <a:cs typeface="Times New Roman" pitchFamily="18" charset="0"/>
            </a:endParaRPr>
          </a:p>
          <a:p>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plus grande échelle, l’uniformisation progressive des paysages cultivés, avec de larges zones couvertes par un petit nombre d’espèces, </a:t>
            </a:r>
            <a:r>
              <a:rPr lang="fr-FR" b="1" dirty="0">
                <a:latin typeface="Times New Roman" pitchFamily="18" charset="0"/>
                <a:cs typeface="Times New Roman" pitchFamily="18" charset="0"/>
              </a:rPr>
              <a:t>favorise encore la propagation des parasites</a:t>
            </a:r>
            <a:r>
              <a:rPr lang="fr-FR" dirty="0">
                <a:latin typeface="Times New Roman" pitchFamily="18" charset="0"/>
                <a:cs typeface="Times New Roman" pitchFamily="18" charset="0"/>
              </a:rPr>
              <a:t>. </a:t>
            </a:r>
          </a:p>
        </p:txBody>
      </p:sp>
      <p:sp>
        <p:nvSpPr>
          <p:cNvPr id="4" name="Rectangle 3"/>
          <p:cNvSpPr/>
          <p:nvPr/>
        </p:nvSpPr>
        <p:spPr>
          <a:xfrm>
            <a:off x="71406" y="2928934"/>
            <a:ext cx="3027432" cy="369332"/>
          </a:xfrm>
          <a:prstGeom prst="rect">
            <a:avLst/>
          </a:prstGeom>
        </p:spPr>
        <p:txBody>
          <a:bodyPr wrap="none">
            <a:spAutoFit/>
          </a:bodyPr>
          <a:lstStyle/>
          <a:p>
            <a:r>
              <a:rPr lang="fr-FR" b="1" dirty="0">
                <a:latin typeface="Times New Roman" pitchFamily="18" charset="0"/>
                <a:cs typeface="Times New Roman" pitchFamily="18" charset="0"/>
              </a:rPr>
              <a:t>3- Nécessaire compréhension</a:t>
            </a:r>
            <a:endParaRPr lang="fr-FR" dirty="0">
              <a:latin typeface="Times New Roman" pitchFamily="18" charset="0"/>
              <a:cs typeface="Times New Roman" pitchFamily="18" charset="0"/>
            </a:endParaRPr>
          </a:p>
        </p:txBody>
      </p:sp>
      <p:sp>
        <p:nvSpPr>
          <p:cNvPr id="5" name="Rectangle 4"/>
          <p:cNvSpPr/>
          <p:nvPr/>
        </p:nvSpPr>
        <p:spPr>
          <a:xfrm>
            <a:off x="71406" y="3291488"/>
            <a:ext cx="8358246" cy="923330"/>
          </a:xfrm>
          <a:prstGeom prst="rect">
            <a:avLst/>
          </a:prstGeom>
        </p:spPr>
        <p:txBody>
          <a:bodyPr wrap="square">
            <a:spAutoFit/>
          </a:bodyPr>
          <a:lstStyle/>
          <a:p>
            <a:r>
              <a:rPr lang="fr-FR" b="1" dirty="0"/>
              <a:t>L’épidémiologie végétale</a:t>
            </a:r>
            <a:r>
              <a:rPr lang="fr-FR" dirty="0"/>
              <a:t> </a:t>
            </a:r>
            <a:r>
              <a:rPr lang="fr-FR" dirty="0" smtClean="0"/>
              <a:t>est </a:t>
            </a:r>
            <a:r>
              <a:rPr lang="fr-FR" dirty="0"/>
              <a:t>une discipline relativement confidentielle dans un contexte où le problème sanitaire était techniquement maîtrisable par une protection chimique accessible et relativement peu coûteuse. </a:t>
            </a:r>
          </a:p>
        </p:txBody>
      </p:sp>
      <p:sp>
        <p:nvSpPr>
          <p:cNvPr id="6" name="Rectangle 5"/>
          <p:cNvSpPr/>
          <p:nvPr/>
        </p:nvSpPr>
        <p:spPr>
          <a:xfrm>
            <a:off x="142844" y="4214818"/>
            <a:ext cx="8858312" cy="1754326"/>
          </a:xfrm>
          <a:prstGeom prst="rect">
            <a:avLst/>
          </a:prstGeom>
        </p:spPr>
        <p:txBody>
          <a:bodyPr wrap="square">
            <a:spAutoFit/>
          </a:bodyPr>
          <a:lstStyle/>
          <a:p>
            <a:r>
              <a:rPr lang="fr-FR" dirty="0">
                <a:latin typeface="Times New Roman" pitchFamily="18" charset="0"/>
                <a:cs typeface="Times New Roman" pitchFamily="18" charset="0"/>
              </a:rPr>
              <a:t>Grâce au progrès génétique, à l’amélioration de la productivité et à la protection apportée par les pesticides, le rendement moyen du blé dans le monde a pu ainsi augmenter de manière remarquablement constante d’environ 1,2 quintal/ha chaque </a:t>
            </a:r>
            <a:r>
              <a:rPr lang="fr-FR" dirty="0" smtClean="0">
                <a:latin typeface="Times New Roman" pitchFamily="18" charset="0"/>
                <a:cs typeface="Times New Roman" pitchFamily="18" charset="0"/>
              </a:rPr>
              <a:t>année. </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La situation est cependant en  train de changer, avec un </a:t>
            </a:r>
            <a:r>
              <a:rPr lang="fr-FR" b="1" dirty="0">
                <a:latin typeface="Times New Roman" pitchFamily="18" charset="0"/>
                <a:cs typeface="Times New Roman" pitchFamily="18" charset="0"/>
              </a:rPr>
              <a:t>reje</a:t>
            </a:r>
            <a:r>
              <a:rPr lang="fr-FR" dirty="0">
                <a:latin typeface="Times New Roman" pitchFamily="18" charset="0"/>
                <a:cs typeface="Times New Roman" pitchFamily="18" charset="0"/>
              </a:rPr>
              <a:t>t assez fort des </a:t>
            </a:r>
            <a:r>
              <a:rPr lang="fr-FR" b="1" dirty="0">
                <a:latin typeface="Times New Roman" pitchFamily="18" charset="0"/>
                <a:cs typeface="Times New Roman" pitchFamily="18" charset="0"/>
              </a:rPr>
              <a:t>intrants chimiques</a:t>
            </a:r>
            <a:r>
              <a:rPr lang="fr-FR" dirty="0">
                <a:latin typeface="Times New Roman" pitchFamily="18" charset="0"/>
                <a:cs typeface="Times New Roman" pitchFamily="18" charset="0"/>
              </a:rPr>
              <a:t> par le consommateur et le citoyen, accompagné d’un refus de solutions alternatives apportées par les biotechnologies, dont les </a:t>
            </a:r>
            <a:r>
              <a:rPr lang="fr-FR" b="1" dirty="0">
                <a:latin typeface="Times New Roman" pitchFamily="18" charset="0"/>
                <a:cs typeface="Times New Roman" pitchFamily="18" charset="0"/>
              </a:rPr>
              <a:t>OGM</a:t>
            </a:r>
            <a:r>
              <a:rPr lang="fr-FR"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000108"/>
            <a:ext cx="4429124" cy="789565"/>
          </a:xfrm>
          <a:prstGeom prst="rect">
            <a:avLst/>
          </a:prstGeom>
          <a:solidFill>
            <a:srgbClr val="FFFFFF"/>
          </a:solidFill>
          <a:ln w="9525">
            <a:noFill/>
            <a:miter lim="800000"/>
            <a:headEnd/>
            <a:tailEnd/>
          </a:ln>
          <a:effectLst/>
        </p:spPr>
        <p:txBody>
          <a:bodyPr vert="horz" wrap="square" lIns="91440" tIns="155526" rIns="91440" bIns="7776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Les animaux malades de l’élevage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0" y="1648414"/>
            <a:ext cx="8929718" cy="923330"/>
          </a:xfrm>
          <a:prstGeom prst="rect">
            <a:avLst/>
          </a:prstGeom>
        </p:spPr>
        <p:txBody>
          <a:bodyPr wrap="square">
            <a:spAutoFit/>
          </a:bodyPr>
          <a:lstStyle/>
          <a:p>
            <a:r>
              <a:rPr lang="fr-FR" dirty="0">
                <a:latin typeface="Times New Roman" pitchFamily="18" charset="0"/>
                <a:cs typeface="Times New Roman" pitchFamily="18" charset="0"/>
              </a:rPr>
              <a:t>Dans le domaine animal. </a:t>
            </a:r>
            <a:r>
              <a:rPr lang="fr-FR" dirty="0" smtClean="0">
                <a:latin typeface="Times New Roman" pitchFamily="18" charset="0"/>
                <a:cs typeface="Times New Roman" pitchFamily="18" charset="0"/>
              </a:rPr>
              <a:t>Pour lutter </a:t>
            </a:r>
            <a:r>
              <a:rPr lang="fr-FR" dirty="0">
                <a:latin typeface="Times New Roman" pitchFamily="18" charset="0"/>
                <a:cs typeface="Times New Roman" pitchFamily="18" charset="0"/>
              </a:rPr>
              <a:t>contre de grandes épidémies, notamment la </a:t>
            </a:r>
            <a:r>
              <a:rPr lang="fr-FR" b="1" dirty="0">
                <a:latin typeface="Times New Roman" pitchFamily="18" charset="0"/>
                <a:cs typeface="Times New Roman" pitchFamily="18" charset="0"/>
              </a:rPr>
              <a:t>peste bovine</a:t>
            </a:r>
            <a:r>
              <a:rPr lang="fr-FR" dirty="0">
                <a:latin typeface="Times New Roman" pitchFamily="18" charset="0"/>
                <a:cs typeface="Times New Roman" pitchFamily="18" charset="0"/>
              </a:rPr>
              <a:t>, grâce à des mesures découlant directement de ce qui était perçu du mode de transmission de la maladie ; il s’agissait d’</a:t>
            </a:r>
            <a:r>
              <a:rPr lang="fr-FR" b="1" dirty="0">
                <a:latin typeface="Times New Roman" pitchFamily="18" charset="0"/>
                <a:cs typeface="Times New Roman" pitchFamily="18" charset="0"/>
              </a:rPr>
              <a:t>épidémiologie</a:t>
            </a:r>
            <a:r>
              <a:rPr lang="fr-FR" dirty="0">
                <a:latin typeface="Times New Roman" pitchFamily="18" charset="0"/>
                <a:cs typeface="Times New Roman" pitchFamily="18" charset="0"/>
              </a:rPr>
              <a:t>.</a:t>
            </a:r>
          </a:p>
        </p:txBody>
      </p:sp>
      <p:sp>
        <p:nvSpPr>
          <p:cNvPr id="4" name="Rectangle 3"/>
          <p:cNvSpPr/>
          <p:nvPr/>
        </p:nvSpPr>
        <p:spPr>
          <a:xfrm>
            <a:off x="71406" y="2714620"/>
            <a:ext cx="2961067" cy="369332"/>
          </a:xfrm>
          <a:prstGeom prst="rect">
            <a:avLst/>
          </a:prstGeom>
        </p:spPr>
        <p:txBody>
          <a:bodyPr wrap="none">
            <a:spAutoFit/>
          </a:bodyPr>
          <a:lstStyle/>
          <a:p>
            <a:r>
              <a:rPr lang="fr-FR" b="1" dirty="0">
                <a:latin typeface="Times New Roman" pitchFamily="18" charset="0"/>
                <a:cs typeface="Times New Roman" pitchFamily="18" charset="0"/>
              </a:rPr>
              <a:t>4-1 De nouvelles pathologies</a:t>
            </a:r>
            <a:endParaRPr lang="fr-FR" dirty="0">
              <a:latin typeface="Times New Roman" pitchFamily="18" charset="0"/>
              <a:cs typeface="Times New Roman" pitchFamily="18" charset="0"/>
            </a:endParaRPr>
          </a:p>
        </p:txBody>
      </p:sp>
      <p:sp>
        <p:nvSpPr>
          <p:cNvPr id="5" name="Rectangle 4"/>
          <p:cNvSpPr/>
          <p:nvPr/>
        </p:nvSpPr>
        <p:spPr>
          <a:xfrm>
            <a:off x="71406" y="3166118"/>
            <a:ext cx="8501122" cy="1477328"/>
          </a:xfrm>
          <a:prstGeom prst="rect">
            <a:avLst/>
          </a:prstGeom>
        </p:spPr>
        <p:txBody>
          <a:bodyPr wrap="square">
            <a:spAutoFit/>
          </a:bodyPr>
          <a:lstStyle/>
          <a:p>
            <a:r>
              <a:rPr lang="fr-FR" dirty="0" smtClean="0"/>
              <a:t>Ces dernières  </a:t>
            </a:r>
            <a:r>
              <a:rPr lang="fr-FR" dirty="0"/>
              <a:t>années </a:t>
            </a:r>
            <a:r>
              <a:rPr lang="fr-FR" dirty="0" smtClean="0"/>
              <a:t>ont </a:t>
            </a:r>
            <a:r>
              <a:rPr lang="fr-FR" dirty="0"/>
              <a:t>été marquées dans les élevages par le retour </a:t>
            </a:r>
            <a:r>
              <a:rPr lang="fr-FR" b="1" dirty="0"/>
              <a:t>des maladies</a:t>
            </a:r>
            <a:r>
              <a:rPr lang="fr-FR" dirty="0"/>
              <a:t> </a:t>
            </a:r>
            <a:r>
              <a:rPr lang="fr-FR" b="1" dirty="0"/>
              <a:t>infectieuses</a:t>
            </a:r>
            <a:r>
              <a:rPr lang="fr-FR" dirty="0"/>
              <a:t> et l’apparition de </a:t>
            </a:r>
            <a:r>
              <a:rPr lang="fr-FR" b="1" dirty="0"/>
              <a:t>maladies émergentes</a:t>
            </a:r>
            <a:r>
              <a:rPr lang="fr-FR" dirty="0"/>
              <a:t> (</a:t>
            </a:r>
            <a:r>
              <a:rPr lang="fr-FR" b="1" dirty="0"/>
              <a:t>ESB</a:t>
            </a:r>
            <a:r>
              <a:rPr lang="fr-FR" dirty="0"/>
              <a:t>, </a:t>
            </a:r>
            <a:r>
              <a:rPr lang="fr-FR" b="1" dirty="0"/>
              <a:t>influenza aviaire</a:t>
            </a:r>
            <a:r>
              <a:rPr lang="fr-FR" dirty="0"/>
              <a:t>, </a:t>
            </a:r>
            <a:r>
              <a:rPr lang="fr-FR" b="1" dirty="0"/>
              <a:t>fièvre catarrhale</a:t>
            </a:r>
            <a:r>
              <a:rPr lang="fr-FR" dirty="0"/>
              <a:t>), qui ont amené les épidémiologistes à se pencher sur l’analyse des conditions d’apparition et de transmission de ces maladies, dans l’optique de contrôler ou limiter leur transmission.</a:t>
            </a:r>
          </a:p>
        </p:txBody>
      </p:sp>
      <p:sp>
        <p:nvSpPr>
          <p:cNvPr id="6" name="Rectangle 5"/>
          <p:cNvSpPr/>
          <p:nvPr/>
        </p:nvSpPr>
        <p:spPr>
          <a:xfrm>
            <a:off x="71406" y="4746508"/>
            <a:ext cx="8786874" cy="923330"/>
          </a:xfrm>
          <a:prstGeom prst="rect">
            <a:avLst/>
          </a:prstGeom>
        </p:spPr>
        <p:txBody>
          <a:bodyPr wrap="square">
            <a:spAutoFit/>
          </a:bodyPr>
          <a:lstStyle/>
          <a:p>
            <a:r>
              <a:rPr lang="fr-FR" dirty="0"/>
              <a:t>les connaissances sur l’épidémiologie des maladies infectieuses comme la </a:t>
            </a:r>
            <a:r>
              <a:rPr lang="fr-FR" b="1" dirty="0"/>
              <a:t>tuberculose bovine</a:t>
            </a:r>
            <a:r>
              <a:rPr lang="fr-FR" dirty="0"/>
              <a:t> ont permis de mettre en place de grandes campagnes de dépistage et de lutte qui ont conduit à la disparition de cette maladie des exploitations agricoles.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071546"/>
            <a:ext cx="8501122" cy="646331"/>
          </a:xfrm>
          <a:prstGeom prst="rect">
            <a:avLst/>
          </a:prstGeom>
        </p:spPr>
        <p:txBody>
          <a:bodyPr wrap="square">
            <a:spAutoFit/>
          </a:bodyPr>
          <a:lstStyle/>
          <a:p>
            <a:r>
              <a:rPr lang="fr-FR" dirty="0">
                <a:latin typeface="Times New Roman" pitchFamily="18" charset="0"/>
                <a:cs typeface="Times New Roman" pitchFamily="18" charset="0"/>
              </a:rPr>
              <a:t>l’élevage s’est profondément transformé et intensifié grâce à divers progrès techniques en matière de génétique des animaux, d’alimentation et de logement, </a:t>
            </a:r>
          </a:p>
        </p:txBody>
      </p:sp>
      <p:sp>
        <p:nvSpPr>
          <p:cNvPr id="3" name="Rectangle 2"/>
          <p:cNvSpPr/>
          <p:nvPr/>
        </p:nvSpPr>
        <p:spPr>
          <a:xfrm>
            <a:off x="71406" y="1785926"/>
            <a:ext cx="8643998" cy="923330"/>
          </a:xfrm>
          <a:prstGeom prst="rect">
            <a:avLst/>
          </a:prstGeom>
        </p:spPr>
        <p:txBody>
          <a:bodyPr wrap="square">
            <a:spAutoFit/>
          </a:bodyPr>
          <a:lstStyle/>
          <a:p>
            <a:r>
              <a:rPr lang="fr-FR" dirty="0">
                <a:latin typeface="Times New Roman" pitchFamily="18" charset="0"/>
                <a:cs typeface="Times New Roman" pitchFamily="18" charset="0"/>
              </a:rPr>
              <a:t>Cela s’est accompagné d’une augmentation importante de nombreuses maladies dites « </a:t>
            </a:r>
            <a:r>
              <a:rPr lang="fr-FR" b="1" dirty="0">
                <a:latin typeface="Times New Roman" pitchFamily="18" charset="0"/>
                <a:cs typeface="Times New Roman" pitchFamily="18" charset="0"/>
              </a:rPr>
              <a:t>d’élevage</a:t>
            </a:r>
            <a:r>
              <a:rPr lang="fr-FR" dirty="0">
                <a:latin typeface="Times New Roman" pitchFamily="18" charset="0"/>
                <a:cs typeface="Times New Roman" pitchFamily="18" charset="0"/>
              </a:rPr>
              <a:t> » ou « </a:t>
            </a:r>
            <a:r>
              <a:rPr lang="fr-FR" b="1" dirty="0">
                <a:latin typeface="Times New Roman" pitchFamily="18" charset="0"/>
                <a:cs typeface="Times New Roman" pitchFamily="18" charset="0"/>
              </a:rPr>
              <a:t>multifactorielles</a:t>
            </a:r>
            <a:r>
              <a:rPr lang="fr-FR" dirty="0">
                <a:latin typeface="Times New Roman" pitchFamily="18" charset="0"/>
                <a:cs typeface="Times New Roman" pitchFamily="18" charset="0"/>
              </a:rPr>
              <a:t> », comme les </a:t>
            </a:r>
            <a:r>
              <a:rPr lang="fr-FR" b="1" dirty="0">
                <a:latin typeface="Times New Roman" pitchFamily="18" charset="0"/>
                <a:cs typeface="Times New Roman" pitchFamily="18" charset="0"/>
              </a:rPr>
              <a:t>troubles locomoteurs</a:t>
            </a:r>
            <a:r>
              <a:rPr lang="fr-FR" dirty="0">
                <a:latin typeface="Times New Roman" pitchFamily="18" charset="0"/>
                <a:cs typeface="Times New Roman" pitchFamily="18" charset="0"/>
              </a:rPr>
              <a:t> ou les </a:t>
            </a:r>
            <a:r>
              <a:rPr lang="fr-FR" b="1" dirty="0">
                <a:latin typeface="Times New Roman" pitchFamily="18" charset="0"/>
                <a:cs typeface="Times New Roman" pitchFamily="18" charset="0"/>
              </a:rPr>
              <a:t>infections de la mamelle</a:t>
            </a:r>
            <a:r>
              <a:rPr lang="fr-FR" dirty="0">
                <a:latin typeface="Times New Roman" pitchFamily="18" charset="0"/>
                <a:cs typeface="Times New Roman" pitchFamily="18" charset="0"/>
              </a:rPr>
              <a:t>.</a:t>
            </a:r>
          </a:p>
        </p:txBody>
      </p:sp>
      <p:sp>
        <p:nvSpPr>
          <p:cNvPr id="17409" name="Rectangle 1"/>
          <p:cNvSpPr>
            <a:spLocks noChangeArrowheads="1"/>
          </p:cNvSpPr>
          <p:nvPr/>
        </p:nvSpPr>
        <p:spPr bwMode="auto">
          <a:xfrm>
            <a:off x="0" y="2971800"/>
            <a:ext cx="871540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fr-FR"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épidémio</a:t>
            </a: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-surveillance a pour objectif la surveillance des maladies et de leur évolution</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Rectangle 5"/>
          <p:cNvSpPr/>
          <p:nvPr/>
        </p:nvSpPr>
        <p:spPr>
          <a:xfrm>
            <a:off x="71406" y="3774048"/>
            <a:ext cx="2198359" cy="369332"/>
          </a:xfrm>
          <a:prstGeom prst="rect">
            <a:avLst/>
          </a:prstGeom>
        </p:spPr>
        <p:txBody>
          <a:bodyPr wrap="none">
            <a:spAutoFit/>
          </a:bodyPr>
          <a:lstStyle/>
          <a:p>
            <a:r>
              <a:rPr lang="fr-FR" b="1" dirty="0">
                <a:latin typeface="Times New Roman" pitchFamily="18" charset="0"/>
                <a:cs typeface="Times New Roman" pitchFamily="18" charset="0"/>
              </a:rPr>
              <a:t>4-2 Tests révélateurs</a:t>
            </a:r>
            <a:endParaRPr lang="fr-FR" dirty="0">
              <a:latin typeface="Times New Roman" pitchFamily="18" charset="0"/>
              <a:cs typeface="Times New Roman" pitchFamily="18" charset="0"/>
            </a:endParaRPr>
          </a:p>
        </p:txBody>
      </p:sp>
      <p:sp>
        <p:nvSpPr>
          <p:cNvPr id="7" name="Rectangle 6"/>
          <p:cNvSpPr/>
          <p:nvPr/>
        </p:nvSpPr>
        <p:spPr>
          <a:xfrm>
            <a:off x="142844" y="4263948"/>
            <a:ext cx="8786874" cy="1200329"/>
          </a:xfrm>
          <a:prstGeom prst="rect">
            <a:avLst/>
          </a:prstGeom>
        </p:spPr>
        <p:txBody>
          <a:bodyPr wrap="square">
            <a:spAutoFit/>
          </a:bodyPr>
          <a:lstStyle/>
          <a:p>
            <a:r>
              <a:rPr lang="fr-FR" dirty="0" smtClean="0">
                <a:latin typeface="Times New Roman" pitchFamily="18" charset="0"/>
                <a:cs typeface="Times New Roman" pitchFamily="18" charset="0"/>
              </a:rPr>
              <a:t>Une large part des animaux atteints était passée inaperçue jusqu’alors. La </a:t>
            </a:r>
            <a:r>
              <a:rPr lang="fr-FR" dirty="0">
                <a:latin typeface="Times New Roman" pitchFamily="18" charset="0"/>
                <a:cs typeface="Times New Roman" pitchFamily="18" charset="0"/>
              </a:rPr>
              <a:t>mise sur le marché de </a:t>
            </a:r>
            <a:r>
              <a:rPr lang="fr-FR" b="1" dirty="0">
                <a:latin typeface="Times New Roman" pitchFamily="18" charset="0"/>
                <a:cs typeface="Times New Roman" pitchFamily="18" charset="0"/>
              </a:rPr>
              <a:t>tests</a:t>
            </a:r>
            <a:r>
              <a:rPr lang="fr-FR" dirty="0">
                <a:latin typeface="Times New Roman" pitchFamily="18" charset="0"/>
                <a:cs typeface="Times New Roman" pitchFamily="18" charset="0"/>
              </a:rPr>
              <a:t> dits </a:t>
            </a:r>
            <a:r>
              <a:rPr lang="fr-FR" b="1" dirty="0">
                <a:latin typeface="Times New Roman" pitchFamily="18" charset="0"/>
                <a:cs typeface="Times New Roman" pitchFamily="18" charset="0"/>
              </a:rPr>
              <a:t>rapides</a:t>
            </a:r>
            <a:r>
              <a:rPr lang="fr-FR" dirty="0">
                <a:latin typeface="Times New Roman" pitchFamily="18" charset="0"/>
                <a:cs typeface="Times New Roman" pitchFamily="18" charset="0"/>
              </a:rPr>
              <a:t>, réalisés de manière systématique sur </a:t>
            </a:r>
            <a:r>
              <a:rPr lang="fr-FR" b="1" dirty="0">
                <a:latin typeface="Times New Roman" pitchFamily="18" charset="0"/>
                <a:cs typeface="Times New Roman" pitchFamily="18" charset="0"/>
              </a:rPr>
              <a:t>l’encéphale des animaux morts et à l’abattoir</a:t>
            </a:r>
            <a:r>
              <a:rPr lang="fr-FR" dirty="0">
                <a:latin typeface="Times New Roman" pitchFamily="18" charset="0"/>
                <a:cs typeface="Times New Roman" pitchFamily="18" charset="0"/>
              </a:rPr>
              <a:t>. Ce mode de dépistage a complètement modifié l’image qu’on avait de la situation en révélant l’ampleur du nombre d’animaux atteints. </a:t>
            </a:r>
          </a:p>
        </p:txBody>
      </p:sp>
      <p:sp>
        <p:nvSpPr>
          <p:cNvPr id="8" name="Rectangle 7"/>
          <p:cNvSpPr/>
          <p:nvPr/>
        </p:nvSpPr>
        <p:spPr>
          <a:xfrm>
            <a:off x="71438" y="5514819"/>
            <a:ext cx="8858280" cy="646331"/>
          </a:xfrm>
          <a:prstGeom prst="rect">
            <a:avLst/>
          </a:prstGeom>
        </p:spPr>
        <p:txBody>
          <a:bodyPr wrap="square">
            <a:spAutoFit/>
          </a:bodyPr>
          <a:lstStyle/>
          <a:p>
            <a:r>
              <a:rPr lang="fr-FR" dirty="0">
                <a:latin typeface="Times New Roman" pitchFamily="18" charset="0"/>
                <a:cs typeface="Times New Roman" pitchFamily="18" charset="0"/>
              </a:rPr>
              <a:t>Il est de ce fait souvent fait appel à des </a:t>
            </a:r>
            <a:r>
              <a:rPr lang="fr-FR" b="1" dirty="0">
                <a:latin typeface="Times New Roman" pitchFamily="18" charset="0"/>
                <a:cs typeface="Times New Roman" pitchFamily="18" charset="0"/>
              </a:rPr>
              <a:t>tests biologiques</a:t>
            </a:r>
            <a:r>
              <a:rPr lang="fr-FR" dirty="0">
                <a:latin typeface="Times New Roman" pitchFamily="18" charset="0"/>
                <a:cs typeface="Times New Roman" pitchFamily="18" charset="0"/>
              </a:rPr>
              <a:t> qui permettent de rechercher la présence d’infections de manière systématique et standardisée.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996361"/>
            <a:ext cx="4429124" cy="789565"/>
          </a:xfrm>
          <a:prstGeom prst="rect">
            <a:avLst/>
          </a:prstGeom>
          <a:noFill/>
          <a:ln w="9525">
            <a:noFill/>
            <a:miter lim="800000"/>
            <a:headEnd/>
            <a:tailEnd/>
          </a:ln>
          <a:effectLst/>
        </p:spPr>
        <p:txBody>
          <a:bodyPr vert="horz" wrap="square" lIns="91440" tIns="155526" rIns="91440" bIns="7776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4-3 Animal par opposition à</a:t>
            </a:r>
            <a:r>
              <a:rPr kumimoji="0" lang="fr-FR"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végétal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71406" y="1571612"/>
            <a:ext cx="8572560" cy="1200329"/>
          </a:xfrm>
          <a:prstGeom prst="rect">
            <a:avLst/>
          </a:prstGeom>
        </p:spPr>
        <p:txBody>
          <a:bodyPr wrap="square">
            <a:spAutoFit/>
          </a:bodyPr>
          <a:lstStyle/>
          <a:p>
            <a:r>
              <a:rPr lang="fr-FR" dirty="0">
                <a:latin typeface="Times New Roman" pitchFamily="18" charset="0"/>
                <a:cs typeface="Times New Roman" pitchFamily="18" charset="0"/>
              </a:rPr>
              <a:t>Les agents pathogènes évoluent vers de nouvelles formes virulentes</a:t>
            </a:r>
          </a:p>
          <a:p>
            <a:r>
              <a:rPr lang="fr-FR" dirty="0">
                <a:latin typeface="Times New Roman" pitchFamily="18" charset="0"/>
                <a:cs typeface="Times New Roman" pitchFamily="18" charset="0"/>
              </a:rPr>
              <a:t>Si l’on retrouve dans le domaine végétal des situations comparables – il existe, par exemple, des </a:t>
            </a:r>
            <a:r>
              <a:rPr lang="fr-FR" b="1" dirty="0">
                <a:latin typeface="Times New Roman" pitchFamily="18" charset="0"/>
                <a:cs typeface="Times New Roman" pitchFamily="18" charset="0"/>
              </a:rPr>
              <a:t>viroses</a:t>
            </a:r>
            <a:r>
              <a:rPr lang="fr-FR" dirty="0">
                <a:latin typeface="Times New Roman" pitchFamily="18" charset="0"/>
                <a:cs typeface="Times New Roman" pitchFamily="18" charset="0"/>
              </a:rPr>
              <a:t> sur arbres fruitiers qui conduisent à des dispositifs de surveillance très largement fondés sur des tests de détection</a:t>
            </a:r>
          </a:p>
        </p:txBody>
      </p:sp>
      <p:sp>
        <p:nvSpPr>
          <p:cNvPr id="4" name="Rectangle 3"/>
          <p:cNvSpPr/>
          <p:nvPr/>
        </p:nvSpPr>
        <p:spPr>
          <a:xfrm>
            <a:off x="96099" y="2857496"/>
            <a:ext cx="2832827" cy="369332"/>
          </a:xfrm>
          <a:prstGeom prst="rect">
            <a:avLst/>
          </a:prstGeom>
        </p:spPr>
        <p:txBody>
          <a:bodyPr wrap="none">
            <a:spAutoFit/>
          </a:bodyPr>
          <a:lstStyle/>
          <a:p>
            <a:r>
              <a:rPr lang="fr-FR" b="1" dirty="0">
                <a:latin typeface="Times New Roman" pitchFamily="18" charset="0"/>
                <a:cs typeface="Times New Roman" pitchFamily="18" charset="0"/>
              </a:rPr>
              <a:t>4-5 Évolution des parasites</a:t>
            </a:r>
            <a:endParaRPr lang="fr-FR" dirty="0">
              <a:latin typeface="Times New Roman" pitchFamily="18" charset="0"/>
              <a:cs typeface="Times New Roman" pitchFamily="18" charset="0"/>
            </a:endParaRPr>
          </a:p>
        </p:txBody>
      </p:sp>
      <p:sp>
        <p:nvSpPr>
          <p:cNvPr id="5" name="Rectangle 4"/>
          <p:cNvSpPr/>
          <p:nvPr/>
        </p:nvSpPr>
        <p:spPr>
          <a:xfrm>
            <a:off x="71406" y="3255063"/>
            <a:ext cx="8858312" cy="1200329"/>
          </a:xfrm>
          <a:prstGeom prst="rect">
            <a:avLst/>
          </a:prstGeom>
        </p:spPr>
        <p:txBody>
          <a:bodyPr wrap="square">
            <a:spAutoFit/>
          </a:bodyPr>
          <a:lstStyle/>
          <a:p>
            <a:r>
              <a:rPr lang="fr-FR" dirty="0">
                <a:latin typeface="Times New Roman" pitchFamily="18" charset="0"/>
                <a:cs typeface="Times New Roman" pitchFamily="18" charset="0"/>
              </a:rPr>
              <a:t>On a montré que </a:t>
            </a:r>
            <a:r>
              <a:rPr lang="fr-FR" b="1" dirty="0">
                <a:latin typeface="Times New Roman" pitchFamily="18" charset="0"/>
                <a:cs typeface="Times New Roman" pitchFamily="18" charset="0"/>
              </a:rPr>
              <a:t>la </a:t>
            </a:r>
            <a:r>
              <a:rPr lang="fr-FR" b="1" dirty="0" err="1">
                <a:latin typeface="Times New Roman" pitchFamily="18" charset="0"/>
                <a:cs typeface="Times New Roman" pitchFamily="18" charset="0"/>
              </a:rPr>
              <a:t>pyriculariose</a:t>
            </a:r>
            <a:r>
              <a:rPr lang="fr-FR" dirty="0">
                <a:latin typeface="Times New Roman" pitchFamily="18" charset="0"/>
                <a:cs typeface="Times New Roman" pitchFamily="18" charset="0"/>
              </a:rPr>
              <a:t> du riz, maladie dévastatrice causée par un champignon </a:t>
            </a:r>
            <a:r>
              <a:rPr lang="fr-FR" b="1" dirty="0">
                <a:latin typeface="Times New Roman" pitchFamily="18" charset="0"/>
                <a:cs typeface="Times New Roman" pitchFamily="18" charset="0"/>
              </a:rPr>
              <a:t>(</a:t>
            </a:r>
            <a:r>
              <a:rPr lang="fr-FR" b="1" i="1" dirty="0" err="1">
                <a:latin typeface="Times New Roman" pitchFamily="18" charset="0"/>
                <a:cs typeface="Times New Roman" pitchFamily="18" charset="0"/>
              </a:rPr>
              <a:t>Magnaporthe</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oryzae</a:t>
            </a:r>
            <a:r>
              <a:rPr lang="fr-FR" b="1" dirty="0">
                <a:latin typeface="Times New Roman" pitchFamily="18" charset="0"/>
                <a:cs typeface="Times New Roman" pitchFamily="18" charset="0"/>
              </a:rPr>
              <a:t>),</a:t>
            </a:r>
            <a:r>
              <a:rPr lang="fr-FR" dirty="0">
                <a:latin typeface="Times New Roman" pitchFamily="18" charset="0"/>
                <a:cs typeface="Times New Roman" pitchFamily="18" charset="0"/>
              </a:rPr>
              <a:t> est apparue il y a 5000 à 7000 ans suite au passage de l’agent pathogène d’un hôte sauvage du riz cultivé. À la fin des années 1980, au Brésil, ce même champignon est devenu pathogène pour le blé.</a:t>
            </a:r>
          </a:p>
        </p:txBody>
      </p:sp>
      <p:sp>
        <p:nvSpPr>
          <p:cNvPr id="18434" name="Rectangle 2"/>
          <p:cNvSpPr>
            <a:spLocks noChangeArrowheads="1"/>
          </p:cNvSpPr>
          <p:nvPr/>
        </p:nvSpPr>
        <p:spPr bwMode="auto">
          <a:xfrm>
            <a:off x="0" y="4429132"/>
            <a:ext cx="5000628" cy="789565"/>
          </a:xfrm>
          <a:prstGeom prst="rect">
            <a:avLst/>
          </a:prstGeom>
          <a:noFill/>
          <a:ln w="9525">
            <a:noFill/>
            <a:miter lim="800000"/>
            <a:headEnd/>
            <a:tailEnd/>
          </a:ln>
          <a:effectLst/>
        </p:spPr>
        <p:txBody>
          <a:bodyPr vert="horz" wrap="square" lIns="91440" tIns="155526" rIns="91440" bIns="7776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Mécanismes de diffusion et de modélisation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142844" y="4997247"/>
            <a:ext cx="6786610" cy="369332"/>
          </a:xfrm>
          <a:prstGeom prst="rect">
            <a:avLst/>
          </a:prstGeom>
        </p:spPr>
        <p:txBody>
          <a:bodyPr wrap="square">
            <a:spAutoFit/>
          </a:bodyPr>
          <a:lstStyle/>
          <a:p>
            <a:r>
              <a:rPr lang="fr-FR" dirty="0">
                <a:latin typeface="Times New Roman" pitchFamily="18" charset="0"/>
                <a:cs typeface="Times New Roman" pitchFamily="18" charset="0"/>
              </a:rPr>
              <a:t>Les approches sont empruntées à l’épidémiologie </a:t>
            </a:r>
            <a:r>
              <a:rPr lang="fr-FR" dirty="0" smtClean="0">
                <a:latin typeface="Times New Roman" pitchFamily="18" charset="0"/>
                <a:cs typeface="Times New Roman" pitchFamily="18" charset="0"/>
              </a:rPr>
              <a:t>humaine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071546"/>
            <a:ext cx="8858312" cy="2308324"/>
          </a:xfrm>
          <a:prstGeom prst="rect">
            <a:avLst/>
          </a:prstGeom>
        </p:spPr>
        <p:txBody>
          <a:bodyPr wrap="square">
            <a:spAutoFit/>
          </a:bodyPr>
          <a:lstStyle/>
          <a:p>
            <a:r>
              <a:rPr lang="fr-FR" b="1" dirty="0"/>
              <a:t>l’épidémiologie animale</a:t>
            </a:r>
            <a:r>
              <a:rPr lang="fr-FR" dirty="0"/>
              <a:t> consiste à </a:t>
            </a:r>
          </a:p>
          <a:p>
            <a:r>
              <a:rPr lang="fr-FR" dirty="0"/>
              <a:t>- </a:t>
            </a:r>
            <a:r>
              <a:rPr lang="fr-FR" b="1" dirty="0"/>
              <a:t>analyser les facteurs </a:t>
            </a:r>
            <a:r>
              <a:rPr lang="fr-FR" dirty="0"/>
              <a:t>impliqués dans la transmission des maladies, entre animaux et entre troupeaux, </a:t>
            </a:r>
          </a:p>
          <a:p>
            <a:r>
              <a:rPr lang="fr-FR" dirty="0"/>
              <a:t>- ainsi que </a:t>
            </a:r>
            <a:r>
              <a:rPr lang="fr-FR" b="1" dirty="0"/>
              <a:t>la diffusion des maladies </a:t>
            </a:r>
            <a:r>
              <a:rPr lang="fr-FR" dirty="0"/>
              <a:t>dans l’espace et dans le temps. </a:t>
            </a:r>
          </a:p>
          <a:p>
            <a:r>
              <a:rPr lang="fr-FR" dirty="0"/>
              <a:t>Dans ce domaine, les approches utilisées sont directement empruntées à l’épidémiologie humaine et reposent sur des études de terrain, des méthodes statistiques pour analyser ces données en tenant compte de la complexité des facteurs impliqués, et divers types de modélisation adaptés aux objectifs et aux données disponibles. </a:t>
            </a:r>
          </a:p>
        </p:txBody>
      </p:sp>
      <p:sp>
        <p:nvSpPr>
          <p:cNvPr id="19457" name="Rectangle 1"/>
          <p:cNvSpPr>
            <a:spLocks noChangeArrowheads="1"/>
          </p:cNvSpPr>
          <p:nvPr/>
        </p:nvSpPr>
        <p:spPr bwMode="auto">
          <a:xfrm>
            <a:off x="0" y="3714752"/>
            <a:ext cx="2428860" cy="789565"/>
          </a:xfrm>
          <a:prstGeom prst="rect">
            <a:avLst/>
          </a:prstGeom>
          <a:noFill/>
          <a:ln w="9525">
            <a:noFill/>
            <a:miter lim="800000"/>
            <a:headEnd/>
            <a:tailEnd/>
          </a:ln>
          <a:effectLst/>
        </p:spPr>
        <p:txBody>
          <a:bodyPr vert="horz" wrap="square" lIns="91440" tIns="155526" rIns="91440" bIns="7776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5-1 Le cas de l’ESB</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71406" y="4429132"/>
            <a:ext cx="8572560" cy="646331"/>
          </a:xfrm>
          <a:prstGeom prst="rect">
            <a:avLst/>
          </a:prstGeom>
        </p:spPr>
        <p:txBody>
          <a:bodyPr wrap="square">
            <a:spAutoFit/>
          </a:bodyPr>
          <a:lstStyle/>
          <a:p>
            <a:r>
              <a:rPr lang="fr-FR" dirty="0">
                <a:latin typeface="Times New Roman" pitchFamily="18" charset="0"/>
                <a:cs typeface="Times New Roman" pitchFamily="18" charset="0"/>
              </a:rPr>
              <a:t>Différents types d’études mis en œuvre sur l’ESB permettent d’illustrer la variété et la complémentarité des approches épidémiologiques utilisées. </a:t>
            </a:r>
          </a:p>
        </p:txBody>
      </p:sp>
      <p:sp>
        <p:nvSpPr>
          <p:cNvPr id="6" name="Rectangle 5"/>
          <p:cNvSpPr/>
          <p:nvPr/>
        </p:nvSpPr>
        <p:spPr>
          <a:xfrm>
            <a:off x="71406" y="5032260"/>
            <a:ext cx="8786874" cy="923330"/>
          </a:xfrm>
          <a:prstGeom prst="rect">
            <a:avLst/>
          </a:prstGeom>
        </p:spPr>
        <p:txBody>
          <a:bodyPr wrap="square">
            <a:spAutoFit/>
          </a:bodyPr>
          <a:lstStyle/>
          <a:p>
            <a:r>
              <a:rPr lang="fr-FR" b="1" dirty="0"/>
              <a:t>Un premier type d’études</a:t>
            </a:r>
            <a:r>
              <a:rPr lang="fr-FR" dirty="0"/>
              <a:t> a été mené à l’échelle des vaches et des troupeaux, fondé sur la comparaison des conditions d’élevage entre vaches atteintes et vaches non atteintes choisies au hasard parmi des animaux nés la même année.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022978"/>
            <a:ext cx="8643998" cy="1477328"/>
          </a:xfrm>
          <a:prstGeom prst="rect">
            <a:avLst/>
          </a:prstGeom>
        </p:spPr>
        <p:txBody>
          <a:bodyPr wrap="square">
            <a:spAutoFit/>
          </a:bodyPr>
          <a:lstStyle/>
          <a:p>
            <a:r>
              <a:rPr lang="fr-FR" dirty="0">
                <a:latin typeface="Times New Roman" pitchFamily="18" charset="0"/>
                <a:cs typeface="Times New Roman" pitchFamily="18" charset="0"/>
              </a:rPr>
              <a:t>Ces études cas témoins sur les cas d’ESB nés après l’interdiction des farines animales dans l’alimentation des bovins ont permis de vérifier l’hypothèse selon laquelle l’alimentation des vaches était toujours la source d’infection de ces cas, par le fait de contaminations entre aliments fabriqués pour porcs ou volailles, dans lesquels les farines animales étaient toujours autorisées, et aliments pour bovins dans lesquels elles étaient interdites.</a:t>
            </a:r>
          </a:p>
        </p:txBody>
      </p:sp>
      <p:sp>
        <p:nvSpPr>
          <p:cNvPr id="20481" name="Rectangle 1"/>
          <p:cNvSpPr>
            <a:spLocks noChangeArrowheads="1"/>
          </p:cNvSpPr>
          <p:nvPr/>
        </p:nvSpPr>
        <p:spPr bwMode="auto">
          <a:xfrm>
            <a:off x="0" y="2500306"/>
            <a:ext cx="3357554" cy="60016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Approches complémentaires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2" y="2916792"/>
            <a:ext cx="2313518" cy="369332"/>
          </a:xfrm>
          <a:prstGeom prst="rect">
            <a:avLst/>
          </a:prstGeom>
        </p:spPr>
        <p:txBody>
          <a:bodyPr wrap="none">
            <a:spAutoFit/>
          </a:bodyPr>
          <a:lstStyle/>
          <a:p>
            <a:r>
              <a:rPr lang="fr-FR" b="1" dirty="0">
                <a:latin typeface="Times New Roman" pitchFamily="18" charset="0"/>
                <a:cs typeface="Times New Roman" pitchFamily="18" charset="0"/>
              </a:rPr>
              <a:t>6-1 Analyses spatiales</a:t>
            </a:r>
            <a:endParaRPr lang="fr-FR" dirty="0">
              <a:latin typeface="Times New Roman" pitchFamily="18" charset="0"/>
              <a:cs typeface="Times New Roman" pitchFamily="18" charset="0"/>
            </a:endParaRPr>
          </a:p>
        </p:txBody>
      </p:sp>
      <p:sp>
        <p:nvSpPr>
          <p:cNvPr id="5" name="Rectangle 4"/>
          <p:cNvSpPr/>
          <p:nvPr/>
        </p:nvSpPr>
        <p:spPr>
          <a:xfrm>
            <a:off x="71406" y="3344007"/>
            <a:ext cx="8786874" cy="1200329"/>
          </a:xfrm>
          <a:prstGeom prst="rect">
            <a:avLst/>
          </a:prstGeom>
        </p:spPr>
        <p:txBody>
          <a:bodyPr wrap="square">
            <a:spAutoFit/>
          </a:bodyPr>
          <a:lstStyle/>
          <a:p>
            <a:r>
              <a:rPr lang="fr-FR" dirty="0">
                <a:latin typeface="Times New Roman" pitchFamily="18" charset="0"/>
                <a:cs typeface="Times New Roman" pitchFamily="18" charset="0"/>
              </a:rPr>
              <a:t>Des études sur l’ESB ont été menées à l’échelle de zones géographiques. Ces analyses spatiales ont été fondées sur l’hypothèse selon laquelle le risque ESB devait être spatialement superposé aux zones de chalandise des aliments du commerce d’une usine donnée si la source d’ESB était bien alimentaire et liée aux aliments de base utilisés et au procédé de fabrication. </a:t>
            </a:r>
          </a:p>
        </p:txBody>
      </p:sp>
      <p:sp>
        <p:nvSpPr>
          <p:cNvPr id="6" name="Rectangle 5"/>
          <p:cNvSpPr/>
          <p:nvPr/>
        </p:nvSpPr>
        <p:spPr>
          <a:xfrm>
            <a:off x="71406" y="4572008"/>
            <a:ext cx="8715404" cy="646331"/>
          </a:xfrm>
          <a:prstGeom prst="rect">
            <a:avLst/>
          </a:prstGeom>
        </p:spPr>
        <p:txBody>
          <a:bodyPr wrap="square">
            <a:spAutoFit/>
          </a:bodyPr>
          <a:lstStyle/>
          <a:p>
            <a:r>
              <a:rPr lang="fr-FR" dirty="0" smtClean="0">
                <a:latin typeface="Times New Roman" pitchFamily="18" charset="0"/>
                <a:cs typeface="Times New Roman" pitchFamily="18" charset="0"/>
              </a:rPr>
              <a:t>- Une </a:t>
            </a:r>
            <a:r>
              <a:rPr lang="fr-FR" dirty="0">
                <a:latin typeface="Times New Roman" pitchFamily="18" charset="0"/>
                <a:cs typeface="Times New Roman" pitchFamily="18" charset="0"/>
              </a:rPr>
              <a:t>approche complémentaire, fondée sur </a:t>
            </a:r>
            <a:r>
              <a:rPr lang="fr-FR" b="1" dirty="0">
                <a:latin typeface="Times New Roman" pitchFamily="18" charset="0"/>
                <a:cs typeface="Times New Roman" pitchFamily="18" charset="0"/>
              </a:rPr>
              <a:t>la modélisation statistique</a:t>
            </a:r>
            <a:r>
              <a:rPr lang="fr-FR" dirty="0">
                <a:latin typeface="Times New Roman" pitchFamily="18" charset="0"/>
                <a:cs typeface="Times New Roman" pitchFamily="18" charset="0"/>
              </a:rPr>
              <a:t>, a été menée à l’échelle de la totalité de la population bovine.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071546"/>
            <a:ext cx="3571868" cy="789565"/>
          </a:xfrm>
          <a:prstGeom prst="rect">
            <a:avLst/>
          </a:prstGeom>
          <a:noFill/>
          <a:ln w="9525">
            <a:noFill/>
            <a:miter lim="800000"/>
            <a:headEnd/>
            <a:tailEnd/>
          </a:ln>
          <a:effectLst/>
        </p:spPr>
        <p:txBody>
          <a:bodyPr vert="horz" wrap="square" lIns="91440" tIns="155526" rIns="91440" bIns="7776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6-2 Maîtriser le risque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42844" y="1643050"/>
            <a:ext cx="7858180" cy="646331"/>
          </a:xfrm>
          <a:prstGeom prst="rect">
            <a:avLst/>
          </a:prstGeom>
        </p:spPr>
        <p:txBody>
          <a:bodyPr wrap="square">
            <a:spAutoFit/>
          </a:bodyPr>
          <a:lstStyle/>
          <a:p>
            <a:r>
              <a:rPr lang="fr-FR" dirty="0">
                <a:latin typeface="Times New Roman" pitchFamily="18" charset="0"/>
                <a:cs typeface="Times New Roman" pitchFamily="18" charset="0"/>
              </a:rPr>
              <a:t>Jusqu’à présent, le recours aux fongicides était la solution idéale. Elle n’est cependant pas applicable à toutes les situations.</a:t>
            </a:r>
          </a:p>
        </p:txBody>
      </p:sp>
      <p:sp>
        <p:nvSpPr>
          <p:cNvPr id="4" name="Rectangle 3"/>
          <p:cNvSpPr/>
          <p:nvPr/>
        </p:nvSpPr>
        <p:spPr>
          <a:xfrm>
            <a:off x="71406" y="2428868"/>
            <a:ext cx="8072494" cy="646331"/>
          </a:xfrm>
          <a:prstGeom prst="rect">
            <a:avLst/>
          </a:prstGeom>
        </p:spPr>
        <p:txBody>
          <a:bodyPr wrap="square">
            <a:spAutoFit/>
          </a:bodyPr>
          <a:lstStyle/>
          <a:p>
            <a:r>
              <a:rPr lang="fr-FR" b="1" dirty="0"/>
              <a:t>La meilleure approche</a:t>
            </a:r>
            <a:r>
              <a:rPr lang="fr-FR" dirty="0"/>
              <a:t> reste alors </a:t>
            </a:r>
            <a:r>
              <a:rPr lang="fr-FR" b="1" dirty="0"/>
              <a:t>le contrôle sanitaire</a:t>
            </a:r>
            <a:r>
              <a:rPr lang="fr-FR" dirty="0"/>
              <a:t> et </a:t>
            </a:r>
            <a:r>
              <a:rPr lang="fr-FR" b="1" dirty="0"/>
              <a:t>l’élimination des </a:t>
            </a:r>
            <a:r>
              <a:rPr lang="fr-FR" b="1" dirty="0" smtClean="0"/>
              <a:t>plantes </a:t>
            </a:r>
            <a:r>
              <a:rPr lang="fr-FR" b="1" dirty="0"/>
              <a:t>ou des semences infectées</a:t>
            </a:r>
            <a:r>
              <a:rPr lang="fr-FR" dirty="0"/>
              <a:t>, quand cela est possible. </a:t>
            </a:r>
          </a:p>
        </p:txBody>
      </p:sp>
      <p:sp>
        <p:nvSpPr>
          <p:cNvPr id="5" name="Rectangle 4"/>
          <p:cNvSpPr/>
          <p:nvPr/>
        </p:nvSpPr>
        <p:spPr>
          <a:xfrm>
            <a:off x="142844" y="3157365"/>
            <a:ext cx="8572560" cy="2031325"/>
          </a:xfrm>
          <a:prstGeom prst="rect">
            <a:avLst/>
          </a:prstGeom>
        </p:spPr>
        <p:txBody>
          <a:bodyPr wrap="square">
            <a:spAutoFit/>
          </a:bodyPr>
          <a:lstStyle/>
          <a:p>
            <a:r>
              <a:rPr lang="fr-FR" dirty="0">
                <a:latin typeface="Times New Roman" pitchFamily="18" charset="0"/>
                <a:cs typeface="Times New Roman" pitchFamily="18" charset="0"/>
              </a:rPr>
              <a:t>D’autre part, la volonté de réduire le recours aux intrants chimiques a conduit les chercheurs et les instituts techniques vers deux orientations complémentaires</a:t>
            </a:r>
            <a:r>
              <a:rPr lang="fr-FR" dirty="0" smtClean="0">
                <a:latin typeface="Times New Roman" pitchFamily="18" charset="0"/>
                <a:cs typeface="Times New Roman" pitchFamily="18" charset="0"/>
              </a:rPr>
              <a:t>,</a:t>
            </a:r>
          </a:p>
          <a:p>
            <a:r>
              <a:rPr lang="fr-FR" dirty="0" smtClean="0">
                <a:latin typeface="Times New Roman" pitchFamily="18" charset="0"/>
                <a:cs typeface="Times New Roman" pitchFamily="18" charset="0"/>
              </a:rPr>
              <a:t> </a:t>
            </a:r>
          </a:p>
          <a:p>
            <a:pPr>
              <a:buFont typeface="Wingdings" pitchFamily="2" charset="2"/>
              <a:buChar char="§"/>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l’adaptation </a:t>
            </a:r>
            <a:r>
              <a:rPr lang="fr-FR" dirty="0">
                <a:latin typeface="Times New Roman" pitchFamily="18" charset="0"/>
                <a:cs typeface="Times New Roman" pitchFamily="18" charset="0"/>
              </a:rPr>
              <a:t>du mode de conduite de la culture (par exemple en ajustant les dates de semis aux périodes de moindre risque) et </a:t>
            </a:r>
            <a:endParaRPr lang="fr-FR" dirty="0" smtClean="0">
              <a:latin typeface="Times New Roman" pitchFamily="18" charset="0"/>
              <a:cs typeface="Times New Roman" pitchFamily="18" charset="0"/>
            </a:endParaRPr>
          </a:p>
          <a:p>
            <a:pPr>
              <a:buFont typeface="Wingdings" pitchFamily="2" charset="2"/>
              <a:buChar char="§"/>
            </a:pPr>
            <a:endParaRPr lang="fr-FR" dirty="0" smtClean="0">
              <a:latin typeface="Times New Roman" pitchFamily="18" charset="0"/>
              <a:cs typeface="Times New Roman" pitchFamily="18" charset="0"/>
            </a:endParaRPr>
          </a:p>
          <a:p>
            <a:pPr>
              <a:buFont typeface="Wingdings" pitchFamily="2" charset="2"/>
              <a:buChar char="§"/>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l’utilisation de variétés résistantes.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500</TotalTime>
  <Words>1332</Words>
  <Application>Microsoft Office PowerPoint</Application>
  <PresentationFormat>Affichage à l'écran (4:3)</PresentationFormat>
  <Paragraphs>67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mtech</dc:creator>
  <cp:lastModifiedBy>mtech</cp:lastModifiedBy>
  <cp:revision>4</cp:revision>
  <dcterms:created xsi:type="dcterms:W3CDTF">2020-04-04T12:38:51Z</dcterms:created>
  <dcterms:modified xsi:type="dcterms:W3CDTF">2020-04-10T08:15:10Z</dcterms:modified>
</cp:coreProperties>
</file>